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La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8252dc4_0_83" TargetMode="External"/><Relationship Id="rId3" Type="http://schemas.openxmlformats.org/officeDocument/2006/relationships/hyperlink" Target="#slide=id.g1f88252dc4_0_83" TargetMode="External"/><Relationship Id="rId4" Type="http://schemas.openxmlformats.org/officeDocument/2006/relationships/hyperlink" Target="#slide=id.g1f88252dc4_0_83" TargetMode="External"/><Relationship Id="rId5" Type="http://schemas.openxmlformats.org/officeDocument/2006/relationships/hyperlink" Target="#slide=id.g1f88252dc4_0_83" TargetMode="Externa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8252dc4_0_83" TargetMode="External"/><Relationship Id="rId3" Type="http://schemas.openxmlformats.org/officeDocument/2006/relationships/hyperlink" Target="#slide=id.g1f88252dc4_0_83" TargetMode="External"/><Relationship Id="rId4" Type="http://schemas.openxmlformats.org/officeDocument/2006/relationships/hyperlink" Target="#slide=id.g1f88252dc4_0_83" TargetMode="External"/><Relationship Id="rId5" Type="http://schemas.openxmlformats.org/officeDocument/2006/relationships/hyperlink" Target="#slide=id.g1f88252dc4_0_83" TargetMode="Externa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8252dc4_0_83" TargetMode="External"/><Relationship Id="rId3" Type="http://schemas.openxmlformats.org/officeDocument/2006/relationships/hyperlink" Target="#slide=id.g1f88252dc4_0_83" TargetMode="External"/><Relationship Id="rId4" Type="http://schemas.openxmlformats.org/officeDocument/2006/relationships/hyperlink" Target="#slide=id.g1f88252dc4_0_83" TargetMode="External"/><Relationship Id="rId5" Type="http://schemas.openxmlformats.org/officeDocument/2006/relationships/hyperlink" Target="#slide=id.g1f88252dc4_0_83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8252dc4_0_83" TargetMode="External"/><Relationship Id="rId3" Type="http://schemas.openxmlformats.org/officeDocument/2006/relationships/hyperlink" Target="#slide=id.g1f88252dc4_0_83" TargetMode="External"/><Relationship Id="rId4" Type="http://schemas.openxmlformats.org/officeDocument/2006/relationships/hyperlink" Target="#slide=id.g1f88252dc4_0_83" TargetMode="External"/><Relationship Id="rId5" Type="http://schemas.openxmlformats.org/officeDocument/2006/relationships/hyperlink" Target="#slide=id.g1f88252dc4_0_83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8252dc4_0_83" TargetMode="External"/><Relationship Id="rId3" Type="http://schemas.openxmlformats.org/officeDocument/2006/relationships/hyperlink" Target="#slide=id.g1f88252dc4_0_83" TargetMode="External"/><Relationship Id="rId4" Type="http://schemas.openxmlformats.org/officeDocument/2006/relationships/hyperlink" Target="#slide=id.g1f88252dc4_0_83" TargetMode="External"/><Relationship Id="rId5" Type="http://schemas.openxmlformats.org/officeDocument/2006/relationships/hyperlink" Target="#slide=id.g1f88252dc4_0_83" TargetMode="Externa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8252dc4_0_83" TargetMode="External"/><Relationship Id="rId3" Type="http://schemas.openxmlformats.org/officeDocument/2006/relationships/hyperlink" Target="#slide=id.g1f88252dc4_0_83" TargetMode="External"/><Relationship Id="rId4" Type="http://schemas.openxmlformats.org/officeDocument/2006/relationships/hyperlink" Target="#slide=id.g1f88252dc4_0_83" TargetMode="External"/><Relationship Id="rId5" Type="http://schemas.openxmlformats.org/officeDocument/2006/relationships/hyperlink" Target="#slide=id.g1f88252dc4_0_83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Shape 10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Shape 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Shape 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Shape 1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Shape 18"/>
          <p:cNvSpPr txBox="1"/>
          <p:nvPr/>
        </p:nvSpPr>
        <p:spPr>
          <a:xfrm>
            <a:off x="226550" y="78500"/>
            <a:ext cx="1383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 - Deliverable 4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Shape 19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Shape 9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95" name="Shape 9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Shape 97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9" name="Shape 99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0" name="Shape 100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Shape 101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" name="Shape 102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5" name="Shape 10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6" name="Shape 10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" name="Shape 108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9" name="Shape 10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0" name="Shape 110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Shape 1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2" name="Shape 112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3" name="Shape 113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Shape 114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Shape 115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9" name="Shape 119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0" name="Shape 120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" name="Shape 121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" name="Shape 122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Shape 12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5" name="Shape 12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Shape 12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7" name="Shape 127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" name="Shape 1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0" name="Shape 130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1" name="Shape 131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" name="Shape 132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Shape 133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6" name="Shape 136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7" name="Shape 137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Shape 138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" name="Shape 139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bg>
      <p:bgPr>
        <a:solidFill>
          <a:schemeClr val="dk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2" name="Shape 14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3" name="Shape 143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4" name="Shape 144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5" name="Shape 145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1">
  <p:cSld name="SECTION_HEADER_2">
    <p:bg>
      <p:bgPr>
        <a:solidFill>
          <a:srgbClr val="434343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Shape 14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8" name="Shape 14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Shape 15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1" name="Shape 15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Shape 152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Shape 153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Shape 154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Shape 155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_alt1">
  <p:cSld name="TITLE_1">
    <p:bg>
      <p:bgPr>
        <a:solidFill>
          <a:schemeClr val="lt2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1" name="Shape 21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" name="Shape 2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3" name="Shape 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" name="Shape 2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" name="Shape 2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Shape 29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" name="Shape 30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Shape 3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3" name="Shape 3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Shape 3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7" name="Shape 37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" name="Shape 38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Shape 4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1" name="Shape 4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" name="Shape 4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6" name="Shape 4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8" name="Shape 48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only">
  <p:cSld name="TITLE_AND_BODY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1" name="Shape 5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Shape 5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3" name="Shape 5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4" name="Shape 54"/>
          <p:cNvSpPr txBox="1"/>
          <p:nvPr/>
        </p:nvSpPr>
        <p:spPr>
          <a:xfrm>
            <a:off x="529575" y="900275"/>
            <a:ext cx="5083800" cy="5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5" name="Shape 55"/>
          <p:cNvSpPr txBox="1"/>
          <p:nvPr>
            <p:ph type="title"/>
          </p:nvPr>
        </p:nvSpPr>
        <p:spPr>
          <a:xfrm>
            <a:off x="353050" y="759050"/>
            <a:ext cx="73293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2">
  <p:cSld name="TITLE_AND_BODY_1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57" name="Shape 5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Shape 5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0" name="Shape 60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Shape 61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2" name="Shape 6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Shape 6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5" name="Shape 6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Shape 6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" name="Shape 6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0" name="Shape 7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1" name="Shape 7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Shape 7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3" name="Shape 7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Shape 7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Shape 7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Shape 7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0" name="Shape 8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Shape 81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2" name="Shape 8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Shape 8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5" name="Shape 8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Shape 8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0" name="Shape 9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Shape 91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2" name="Shape 9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DALAC</a:t>
            </a:r>
            <a:endParaRPr sz="4800">
              <a:solidFill>
                <a:srgbClr val="000000"/>
              </a:solidFill>
            </a:endParaRPr>
          </a:p>
        </p:txBody>
      </p:sp>
      <p:sp>
        <p:nvSpPr>
          <p:cNvPr id="161" name="Shape 161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Workspace Management System</a:t>
            </a:r>
            <a:endParaRPr b="1" sz="1400"/>
          </a:p>
          <a:p>
            <a:pPr indent="0" lvl="0" mar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David Luco, Anita Sharma, Collin Sullivan, Amanda Ali, Luke Stigdon</a:t>
            </a:r>
            <a:endParaRPr sz="1400"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Requirements to Implement Project</a:t>
            </a:r>
            <a:endParaRPr/>
          </a:p>
        </p:txBody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Based on use cases there were several key pieces of </a:t>
            </a:r>
            <a:r>
              <a:rPr lang="en-GB"/>
              <a:t>functionality</a:t>
            </a:r>
            <a:r>
              <a:rPr lang="en-GB"/>
              <a:t> were required</a:t>
            </a:r>
            <a:endParaRPr/>
          </a:p>
          <a:p>
            <a:pPr indent="-29845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Create and delete users</a:t>
            </a:r>
            <a:endParaRPr/>
          </a:p>
          <a:p>
            <a:pPr indent="-29845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Create and delete assets</a:t>
            </a:r>
            <a:endParaRPr/>
          </a:p>
          <a:p>
            <a:pPr indent="-29845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GB"/>
              <a:t>Create and delete reservations</a:t>
            </a:r>
            <a:endParaRPr/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 minimum viable product was built using PHP to test use cases and the interface standards</a:t>
            </a:r>
            <a:endParaRPr/>
          </a:p>
          <a:p>
            <a:pPr indent="-31115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The application is very lightweight and can be run on a small web server or hosted by a cloud provider at minimal cost (in some cases FREE)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>
            <p:ph type="title"/>
          </p:nvPr>
        </p:nvSpPr>
        <p:spPr>
          <a:xfrm>
            <a:off x="729450" y="1318650"/>
            <a:ext cx="7688400" cy="31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/>
              <a:t>Demo</a:t>
            </a:r>
            <a:endParaRPr sz="6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/>
          <p:nvPr>
            <p:ph type="title"/>
          </p:nvPr>
        </p:nvSpPr>
        <p:spPr>
          <a:xfrm>
            <a:off x="353050" y="759050"/>
            <a:ext cx="73293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Team Experiences</a:t>
            </a:r>
            <a:endParaRPr/>
          </a:p>
        </p:txBody>
      </p:sp>
      <p:sp>
        <p:nvSpPr>
          <p:cNvPr id="224" name="Shape 224"/>
          <p:cNvSpPr txBox="1"/>
          <p:nvPr>
            <p:ph idx="4294967295" type="body"/>
          </p:nvPr>
        </p:nvSpPr>
        <p:spPr>
          <a:xfrm>
            <a:off x="727650" y="1441200"/>
            <a:ext cx="7688700" cy="32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-GB" sz="1500">
                <a:solidFill>
                  <a:srgbClr val="000000"/>
                </a:solidFill>
              </a:rPr>
              <a:t>Challenging to have a multitude of ideas for each SDLC process and organize everything</a:t>
            </a:r>
            <a:endParaRPr sz="1500">
              <a:solidFill>
                <a:srgbClr val="000000"/>
              </a:solidFill>
            </a:endParaRPr>
          </a:p>
          <a:p>
            <a:pPr indent="-32385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○"/>
            </a:pPr>
            <a:r>
              <a:rPr lang="en-GB" sz="1500">
                <a:solidFill>
                  <a:srgbClr val="000000"/>
                </a:solidFill>
              </a:rPr>
              <a:t>Solved this by making sure each member followed the kanban, project timeline, and requirements of each deliverable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-GB" sz="1500">
                <a:solidFill>
                  <a:srgbClr val="000000"/>
                </a:solidFill>
              </a:rPr>
              <a:t>Learned a lot about group communication and collaboration</a:t>
            </a:r>
            <a:endParaRPr sz="1500">
              <a:solidFill>
                <a:srgbClr val="000000"/>
              </a:solidFill>
            </a:endParaRPr>
          </a:p>
          <a:p>
            <a:pPr indent="-32385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○"/>
            </a:pPr>
            <a:r>
              <a:rPr lang="en-GB" sz="1500">
                <a:solidFill>
                  <a:srgbClr val="000000"/>
                </a:solidFill>
              </a:rPr>
              <a:t>Would communicate clearly with team members whenever one of us needed help or was unsure about a tasks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Char char="●"/>
            </a:pPr>
            <a:r>
              <a:rPr lang="en-GB" sz="1500">
                <a:solidFill>
                  <a:srgbClr val="000000"/>
                </a:solidFill>
              </a:rPr>
              <a:t>The entire SDLC project gave a valuable insight to how the process works in the real world</a:t>
            </a:r>
            <a:endParaRPr sz="15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/>
          <p:nvPr>
            <p:ph type="title"/>
          </p:nvPr>
        </p:nvSpPr>
        <p:spPr>
          <a:xfrm>
            <a:off x="124450" y="454250"/>
            <a:ext cx="73293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Updated Project Plan</a:t>
            </a:r>
            <a:endParaRPr sz="2000"/>
          </a:p>
        </p:txBody>
      </p:sp>
      <p:pic>
        <p:nvPicPr>
          <p:cNvPr id="230" name="Shape 2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4350" y="946850"/>
            <a:ext cx="6535301" cy="413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This goal of this project is to provide the following benefits:</a:t>
            </a:r>
            <a:endParaRPr>
              <a:solidFill>
                <a:srgbClr val="000000"/>
              </a:solidFill>
            </a:endParaRPr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-GB">
                <a:solidFill>
                  <a:srgbClr val="000000"/>
                </a:solidFill>
              </a:rPr>
              <a:t>More efficient utilization of office space</a:t>
            </a:r>
            <a:endParaRPr>
              <a:solidFill>
                <a:srgbClr val="000000"/>
              </a:solidFill>
            </a:endParaRPr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-GB">
                <a:solidFill>
                  <a:srgbClr val="000000"/>
                </a:solidFill>
              </a:rPr>
              <a:t>Reduce costs spent on new spaces that are unnecessary</a:t>
            </a:r>
            <a:endParaRPr>
              <a:solidFill>
                <a:srgbClr val="000000"/>
              </a:solidFill>
            </a:endParaRPr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-GB">
                <a:solidFill>
                  <a:srgbClr val="000000"/>
                </a:solidFill>
              </a:rPr>
              <a:t>Increase employee productivity through work environment flexibility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Interface Design Prototypes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type="title"/>
          </p:nvPr>
        </p:nvSpPr>
        <p:spPr>
          <a:xfrm>
            <a:off x="353050" y="759050"/>
            <a:ext cx="73293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Prototype 1</a:t>
            </a:r>
            <a:endParaRPr/>
          </a:p>
        </p:txBody>
      </p:sp>
      <p:pic>
        <p:nvPicPr>
          <p:cNvPr id="178" name="Shape 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2775" y="759050"/>
            <a:ext cx="5474851" cy="4229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type="title"/>
          </p:nvPr>
        </p:nvSpPr>
        <p:spPr>
          <a:xfrm>
            <a:off x="353050" y="759050"/>
            <a:ext cx="73293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Prototype 2</a:t>
            </a:r>
            <a:endParaRPr/>
          </a:p>
        </p:txBody>
      </p:sp>
      <p:pic>
        <p:nvPicPr>
          <p:cNvPr id="184" name="Shape 184"/>
          <p:cNvPicPr preferRelativeResize="0"/>
          <p:nvPr/>
        </p:nvPicPr>
        <p:blipFill rotWithShape="1">
          <a:blip r:embed="rId3">
            <a:alphaModFix/>
          </a:blip>
          <a:srcRect b="20954" l="5594" r="5175" t="0"/>
          <a:stretch/>
        </p:blipFill>
        <p:spPr>
          <a:xfrm>
            <a:off x="2732475" y="759050"/>
            <a:ext cx="5434823" cy="3723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type="title"/>
          </p:nvPr>
        </p:nvSpPr>
        <p:spPr>
          <a:xfrm>
            <a:off x="353050" y="759050"/>
            <a:ext cx="7329300" cy="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Prototype 3</a:t>
            </a:r>
            <a:endParaRPr/>
          </a:p>
        </p:txBody>
      </p:sp>
      <p:pic>
        <p:nvPicPr>
          <p:cNvPr id="190" name="Shape 190"/>
          <p:cNvPicPr preferRelativeResize="0"/>
          <p:nvPr/>
        </p:nvPicPr>
        <p:blipFill rotWithShape="1">
          <a:blip r:embed="rId3">
            <a:alphaModFix/>
          </a:blip>
          <a:srcRect b="22075" l="6239" r="4744" t="0"/>
          <a:stretch/>
        </p:blipFill>
        <p:spPr>
          <a:xfrm>
            <a:off x="2782725" y="759050"/>
            <a:ext cx="5766352" cy="390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 txBox="1"/>
          <p:nvPr>
            <p:ph type="title"/>
          </p:nvPr>
        </p:nvSpPr>
        <p:spPr>
          <a:xfrm>
            <a:off x="729450" y="2056375"/>
            <a:ext cx="64407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Interface Standards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/>
        </p:nvSpPr>
        <p:spPr>
          <a:xfrm>
            <a:off x="471800" y="841850"/>
            <a:ext cx="5328600" cy="6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Shape 20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Interface Standards</a:t>
            </a:r>
            <a:endParaRPr/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Maintain consistent functionality </a:t>
            </a:r>
            <a:r>
              <a:rPr lang="en-GB"/>
              <a:t>throughout</a:t>
            </a:r>
            <a:r>
              <a:rPr lang="en-GB"/>
              <a:t> the sight</a:t>
            </a:r>
            <a:endParaRPr/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Use clean sans-serif fonts and contrasting colors to improve readability</a:t>
            </a:r>
            <a:endParaRPr/>
          </a:p>
          <a:p>
            <a:pPr indent="-31115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Build interface with a well supported front end framework (e.g. bootstrap, react, bulma)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/>
          <p:nvPr>
            <p:ph type="title"/>
          </p:nvPr>
        </p:nvSpPr>
        <p:spPr>
          <a:xfrm>
            <a:off x="729450" y="2056375"/>
            <a:ext cx="64407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Program Design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